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FA8"/>
    <a:srgbClr val="2D2F37"/>
    <a:srgbClr val="35456D"/>
    <a:srgbClr val="A6E4F8"/>
    <a:srgbClr val="2F9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3210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A59F6-5201-4109-A377-E287D62A0E5D}" type="datetimeFigureOut">
              <a:rPr lang="pt-BR" smtClean="0"/>
              <a:t>28/07/2025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0C354-6C2B-4FAE-87D9-493287E184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42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F48-6F28-43CC-B568-47A8091635FB}" type="datetime1">
              <a:rPr lang="pt-BR" smtClean="0"/>
              <a:t>28/07/2025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87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5BD2-BBD0-40C7-93BA-CAAECA2AC3C9}" type="datetime1">
              <a:rPr lang="pt-BR" smtClean="0"/>
              <a:t>28/07/2025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65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539A-8A9D-497C-A233-C2BC5082C77A}" type="datetime1">
              <a:rPr lang="pt-BR" smtClean="0"/>
              <a:t>28/07/2025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0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BEE0-AFB9-4806-98B3-909475E8EB11}" type="datetime1">
              <a:rPr lang="pt-BR" smtClean="0"/>
              <a:t>28/07/2025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62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F0637-DCBB-40DE-9502-A59E01E6621D}" type="datetime1">
              <a:rPr lang="pt-BR" smtClean="0"/>
              <a:t>28/07/2025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62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A353-97D2-4B93-B953-26E89213775C}" type="datetime1">
              <a:rPr lang="pt-BR" smtClean="0"/>
              <a:t>28/07/2025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9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626F-96E8-4712-841C-8F2CDD615137}" type="datetime1">
              <a:rPr lang="pt-BR" smtClean="0"/>
              <a:t>28/07/2025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89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4834-3FB2-46E4-BBB9-D2CA574C8756}" type="datetime1">
              <a:rPr lang="pt-BR" smtClean="0"/>
              <a:t>28/07/2025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60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F536-D462-49EA-94A2-6422DD155277}" type="datetime1">
              <a:rPr lang="pt-BR" smtClean="0"/>
              <a:t>28/07/2025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42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E65E8-05D9-459C-A210-3961CEFB5B05}" type="datetime1">
              <a:rPr lang="pt-BR" smtClean="0"/>
              <a:t>28/07/2025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30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E9FC1-E0E6-46BE-99BC-A822DC3A9480}" type="datetime1">
              <a:rPr lang="pt-BR" smtClean="0"/>
              <a:t>28/07/2025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85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25BA0B-082D-4E25-B107-3AA5426729D8}" type="datetime1">
              <a:rPr lang="pt-BR" smtClean="0"/>
              <a:t>28/07/2025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Bloco por Bloco – Lucano Grossi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B30F3A-484F-4192-AB8A-7F5088584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62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grossitech/ebook-generated-by-ia-projec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huva&#10;&#10;O conteúdo gerado por IA pode estar incorreto.">
            <a:extLst>
              <a:ext uri="{FF2B5EF4-FFF2-40B4-BE49-F238E27FC236}">
                <a16:creationId xmlns:a16="http://schemas.microsoft.com/office/drawing/2014/main" id="{4E56CC60-D9BF-7F4F-421B-633A86A8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" y="-18635"/>
            <a:ext cx="7029450" cy="99432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60D7304-FA5F-09A8-8EB0-058B90A83406}"/>
              </a:ext>
            </a:extLst>
          </p:cNvPr>
          <p:cNvSpPr txBox="1"/>
          <p:nvPr/>
        </p:nvSpPr>
        <p:spPr>
          <a:xfrm>
            <a:off x="0" y="1077934"/>
            <a:ext cx="6858000" cy="66172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700" dirty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</a:effectLst>
                <a:latin typeface="8BIT WONDER" panose="00000400000000000000" pitchFamily="2" charset="0"/>
              </a:rPr>
              <a:t>Bloco por Bloco</a:t>
            </a:r>
            <a:endParaRPr lang="pt-BR" dirty="0">
              <a:solidFill>
                <a:schemeClr val="bg1"/>
              </a:solidFill>
              <a:effectLst>
                <a:glow rad="101600">
                  <a:schemeClr val="accent1">
                    <a:lumMod val="60000"/>
                    <a:lumOff val="40000"/>
                    <a:alpha val="40000"/>
                  </a:schemeClr>
                </a:glow>
              </a:effectLst>
              <a:latin typeface="8BIT WONDER" panose="000004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9DCD0C-1AB0-FE22-083B-AE32D7A07613}"/>
              </a:ext>
            </a:extLst>
          </p:cNvPr>
          <p:cNvSpPr txBox="1"/>
          <p:nvPr/>
        </p:nvSpPr>
        <p:spPr>
          <a:xfrm>
            <a:off x="0" y="7288351"/>
            <a:ext cx="6858000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Um guia prático das aplicações de Blockchain que estão transformando o futuro dos governos e negócios.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9C46E9-EB6F-7E62-BB0D-62CC4710FA13}"/>
              </a:ext>
            </a:extLst>
          </p:cNvPr>
          <p:cNvSpPr txBox="1"/>
          <p:nvPr/>
        </p:nvSpPr>
        <p:spPr>
          <a:xfrm>
            <a:off x="2430780" y="8940284"/>
            <a:ext cx="1996440" cy="369332"/>
          </a:xfrm>
          <a:prstGeom prst="rect">
            <a:avLst/>
          </a:prstGeom>
          <a:solidFill>
            <a:srgbClr val="2F9ABE"/>
          </a:solidFill>
          <a:ln>
            <a:noFill/>
          </a:ln>
          <a:effectLst>
            <a:outerShdw blurRad="50800" dist="38100" dir="2700000" algn="tl" rotWithShape="0">
              <a:prstClr val="black">
                <a:alpha val="8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90000"/>
                    </a:prstClr>
                  </a:innerShdw>
                </a:effectLst>
              </a:rPr>
              <a:t>LUCIANO GROSSI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1582CF-6327-96E8-55F0-CD8C5A66AC26}"/>
              </a:ext>
            </a:extLst>
          </p:cNvPr>
          <p:cNvSpPr txBox="1"/>
          <p:nvPr/>
        </p:nvSpPr>
        <p:spPr>
          <a:xfrm>
            <a:off x="-85725" y="1873123"/>
            <a:ext cx="7029450" cy="553998"/>
          </a:xfrm>
          <a:prstGeom prst="rect">
            <a:avLst/>
          </a:prstGeom>
          <a:solidFill>
            <a:srgbClr val="35456D"/>
          </a:solidFill>
          <a:effectLst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BR" sz="3000" dirty="0">
                <a:solidFill>
                  <a:schemeClr val="bg1"/>
                </a:solidFill>
                <a:effectLst/>
                <a:latin typeface="Amasis MT Pro Black" panose="020F0502020204030204" pitchFamily="18" charset="0"/>
              </a:rPr>
              <a:t>O Código que Reinventa Indústrias</a:t>
            </a:r>
          </a:p>
        </p:txBody>
      </p:sp>
    </p:spTree>
    <p:extLst>
      <p:ext uri="{BB962C8B-B14F-4D97-AF65-F5344CB8AC3E}">
        <p14:creationId xmlns:p14="http://schemas.microsoft.com/office/powerpoint/2010/main" val="122779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B2DBF-A0B4-72F2-FFF2-C2DAD531B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75D16378-D088-2B9A-53CD-2B04F2277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1" y="0"/>
            <a:ext cx="7003102" cy="9906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3D10F12C-8643-1DD5-C354-87B323603B21}"/>
              </a:ext>
            </a:extLst>
          </p:cNvPr>
          <p:cNvGrpSpPr/>
          <p:nvPr/>
        </p:nvGrpSpPr>
        <p:grpSpPr>
          <a:xfrm>
            <a:off x="1" y="2129820"/>
            <a:ext cx="6857999" cy="6200358"/>
            <a:chOff x="1" y="1257300"/>
            <a:chExt cx="6857999" cy="620035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A7644FB-719D-E8A1-C65E-F53FC92E897B}"/>
                </a:ext>
              </a:extLst>
            </p:cNvPr>
            <p:cNvSpPr txBox="1"/>
            <p:nvPr/>
          </p:nvSpPr>
          <p:spPr>
            <a:xfrm>
              <a:off x="1" y="5334000"/>
              <a:ext cx="685799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b="1" dirty="0">
                  <a:ln>
                    <a:solidFill>
                      <a:srgbClr val="2D2F37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 código que reinventa negócios</a:t>
              </a:r>
              <a:endParaRPr lang="pt-BR" sz="2400" b="1" dirty="0">
                <a:ln>
                  <a:solidFill>
                    <a:srgbClr val="2D2F37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003FE0F-C8F3-DDB5-D472-1EC357C7622F}"/>
                </a:ext>
              </a:extLst>
            </p:cNvPr>
            <p:cNvSpPr txBox="1"/>
            <p:nvPr/>
          </p:nvSpPr>
          <p:spPr>
            <a:xfrm>
              <a:off x="1" y="1257300"/>
              <a:ext cx="6857999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700" b="1" dirty="0">
                  <a:ln w="53975">
                    <a:solidFill>
                      <a:schemeClr val="bg1"/>
                    </a:solidFill>
                  </a:ln>
                  <a:noFill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03</a:t>
              </a:r>
              <a:endParaRPr lang="pt-BR" sz="7200" b="1" dirty="0">
                <a:ln w="53975">
                  <a:solidFill>
                    <a:schemeClr val="bg1"/>
                  </a:solidFill>
                </a:ln>
                <a:noFill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E5F89C-723A-780A-6919-06A38D38394D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D8BAC8-F0DB-AEE1-4BAE-75F0D888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65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064BA-F7E0-6D33-A628-9CCE11C4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1CEB0F8-0E9C-2954-2327-53764D0821FB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C8307F28-7444-A7CF-0573-F25C761E8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90F4AA-D505-403E-E4FA-877C051DEE8E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PASSAPORTE DIGITAL DO PRODUTO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FA2B4FA-E151-FD64-3DCA-C7225A17282A}"/>
              </a:ext>
            </a:extLst>
          </p:cNvPr>
          <p:cNvSpPr txBox="1"/>
          <p:nvPr/>
        </p:nvSpPr>
        <p:spPr>
          <a:xfrm>
            <a:off x="1371597" y="1872972"/>
            <a:ext cx="505777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Imagine uma garrafa de vinho caro ou uma caixa de medicamento.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Hoje, é difícil garantir com certeza o caminho exato que esse produto percorreu.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 a blockchain, cada etapa da jornada é registrada em um livro-razão imutável.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Desde a colheita da uva, passando pelo transporte, até a prateleira da loja.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evento se torna um bloco de informação seguro na corrente.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consumidor pode simplesmente escanear um código QR com seu celular.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Imediatamente, ele vê todo o histórico transparente daquele item.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garante a autenticidade do que ele está comprando.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combate com eficiência a fraude e a falsificação na cadeia logística.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B59AF6-A7EF-AA23-559D-1E271ADE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83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F53FC-431C-8DD4-1371-AA3C403B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A3778EE-AC1A-7932-1A1D-B9A860B94154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889B4736-CC94-B67D-2F45-4224AAD9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FE13DFD-C255-13D9-B259-1F770BA6F0D3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BANCO QUE É UM CÓDIGO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69DDAC-9DE2-738F-B419-43C8025ED5BB}"/>
              </a:ext>
            </a:extLst>
          </p:cNvPr>
          <p:cNvSpPr txBox="1"/>
          <p:nvPr/>
        </p:nvSpPr>
        <p:spPr>
          <a:xfrm>
            <a:off x="1371597" y="1872972"/>
            <a:ext cx="5355774" cy="787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pegar um empréstimo, você normalmente vai a um banco.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banco é o intermediário que centraliza o processo, define as regras e cobra taxas.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Finanças Descentralizadas, ou </a:t>
            </a:r>
            <a:r>
              <a:rPr lang="pt-BR" sz="2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usam a blockchain para mudar isso.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regras do empréstimo são programadas em um "contrato inteligente".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contrato é um código autoexecutável que vive na blockchain, sem um dono central.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Pessoas que querem emprestar e pessoas que precisam de dinheiro interagem diretamente através dele.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código garante que os juros sejam pagos e que as garantias sejam liberadas.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pode significar um processo mais rápido, com menos taxas e mais transparente.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sistema financeiro passa a ser governado por lógica e matemática, não por uma instituição.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110968-F9FC-1A27-70E9-E229500A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97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F9313-2180-A026-586D-FA51B8C44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12DC7F28-5251-20A9-9E58-4B91FFC7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86F551-2135-D696-5516-EDC94A4A3BDE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ESCRITURA DIGITAL DA PROPRIEDADE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D67DC5-DCEF-4F3E-1DC2-2D2230D7E3FE}"/>
              </a:ext>
            </a:extLst>
          </p:cNvPr>
          <p:cNvSpPr txBox="1"/>
          <p:nvPr/>
        </p:nvSpPr>
        <p:spPr>
          <a:xfrm>
            <a:off x="1371597" y="1872972"/>
            <a:ext cx="5246917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Como você prova que uma arte digital ou uma música na internet é realmente sua?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mundo digital, tudo pode ser copiado infinitamente, tornando a propriedade algo vago.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NFT, ou Token Não Fungível, age como uma escritura digital na blockchain.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é um registro único que prova quem é o verdadeiro dono de um ativo digital.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mesma ideia pode ser aplicada a ativos do mundo real.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imóvel, por exemplo, pode ser representado por milhares de "tokens" digitais.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permite que pessoas comprem e vendam pequenas frações de um ativo caro.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blockchain cria um registro de propriedade global, seguro e verificável para quase tudo.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AF873E-6102-4309-FE39-A550A716F4D5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ECEB94-4277-FDD2-3926-0407F84C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6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75908-C933-0248-09D0-99EAC8834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C251791E-B9B2-3634-2C23-CB69B51FF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1" y="0"/>
            <a:ext cx="7003102" cy="9906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FA4E7D62-B8CA-80B1-8FD6-B2443E417AA1}"/>
              </a:ext>
            </a:extLst>
          </p:cNvPr>
          <p:cNvGrpSpPr/>
          <p:nvPr/>
        </p:nvGrpSpPr>
        <p:grpSpPr>
          <a:xfrm>
            <a:off x="1" y="2129820"/>
            <a:ext cx="6857999" cy="7216021"/>
            <a:chOff x="1" y="1257300"/>
            <a:chExt cx="6857999" cy="7216021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A50FB715-1712-C246-E8E5-EC27F173A729}"/>
                </a:ext>
              </a:extLst>
            </p:cNvPr>
            <p:cNvSpPr txBox="1"/>
            <p:nvPr/>
          </p:nvSpPr>
          <p:spPr>
            <a:xfrm>
              <a:off x="1" y="5334000"/>
              <a:ext cx="685799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b="1" dirty="0">
                  <a:ln>
                    <a:solidFill>
                      <a:srgbClr val="2D2F37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 código que transforma governos</a:t>
              </a:r>
              <a:endParaRPr lang="pt-BR" sz="2400" b="1" dirty="0">
                <a:ln>
                  <a:solidFill>
                    <a:srgbClr val="2D2F37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D006E55-851E-5C08-C1F6-28F186E8FF23}"/>
                </a:ext>
              </a:extLst>
            </p:cNvPr>
            <p:cNvSpPr txBox="1"/>
            <p:nvPr/>
          </p:nvSpPr>
          <p:spPr>
            <a:xfrm>
              <a:off x="1" y="1257300"/>
              <a:ext cx="6857999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700" b="1" dirty="0">
                  <a:ln w="53975">
                    <a:solidFill>
                      <a:schemeClr val="bg1"/>
                    </a:solidFill>
                  </a:ln>
                  <a:noFill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04</a:t>
              </a:r>
              <a:endParaRPr lang="pt-BR" sz="7200" b="1" dirty="0">
                <a:ln w="53975">
                  <a:solidFill>
                    <a:schemeClr val="bg1"/>
                  </a:solidFill>
                </a:ln>
                <a:noFill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5319FC-AF65-E492-64FA-D67F4C8EB9BC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73DD170-A837-1F93-FC70-59C6CA98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9285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2D15E-A4C5-71DC-2EF2-0767EEF44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A73DA1AD-A60B-C010-8C6C-B88C01120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6A18D6-5030-927B-1046-7F41F1750C3C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CARTEIRA DE IDENTIDADE REAL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1754E61-788A-6CA3-46F3-190C7445D669}"/>
              </a:ext>
            </a:extLst>
          </p:cNvPr>
          <p:cNvSpPr txBox="1"/>
          <p:nvPr/>
        </p:nvSpPr>
        <p:spPr>
          <a:xfrm>
            <a:off x="1371597" y="1872972"/>
            <a:ext cx="505777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Hoje, seus dados pessoais estão espalhados em dezenas de sistemas do governo.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Você não tem controle total sobre quem acessa ou como eles são usados.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identidade digital soberana na blockchain inverte essa lógica.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Seus documentos são armazenados em uma carteira digital segura no seu celular.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carteira digital é controlada exclusivamente por você.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provar que é maior de idade, você não precisa mais mostrar sua data de nascimento.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Seu aplicativo apenas fornece um "sim" ou "não" ao sistema que precisa da informação.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devolve ao cidadão o poder e a privacidade sobre seus próprios dados.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7BA5CA-EDCD-D132-169E-E8D4621D7D67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C29FEB-52D8-478C-B4EF-8AE220BD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783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119D6-6D06-7E0F-1D70-FC55727A9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0D9EB817-AA40-BF00-C56F-BB23056CD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053AAE-56B7-0971-80C7-DA31E7A845AF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CARTÓRIO QUE NÃO DORME E NÃO ERRA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B98472-D371-45BA-0018-4752439A86CA}"/>
              </a:ext>
            </a:extLst>
          </p:cNvPr>
          <p:cNvSpPr txBox="1"/>
          <p:nvPr/>
        </p:nvSpPr>
        <p:spPr>
          <a:xfrm>
            <a:off x="1371597" y="1872972"/>
            <a:ext cx="505777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Registrar um imóvel ou um diploma são processos lentos, caros e cheios de papel.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Sistemas centralizados são vulneráveis a fraudes, perdas e erros humanos.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 a blockchain, esses registros públicos se tornam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digitais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permanentes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escritura de uma casa ou um certificado se torna um ativo único na rede.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 vez registrado, ele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 pode ser alterado ou falsificado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ninguém.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transferência de propriedade se torna tão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simples e segura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quanto uma transação digital.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burocracia é drasticamente reduzida e a confiança no registro se torna absoluta.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870FEC-C96C-A31D-17AE-CDC4497C58D2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24D3E6-466E-17B3-8E6E-C848B6FD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17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12028-5C84-6D27-A16D-015F6D506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EF2E231-C10E-925D-B8FF-0BF19A2A2AC8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8E6A7106-1CFE-95EC-0236-D4FEB68B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7A4B6A-0C3A-A29B-FB1D-61AC744FCF6D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CAMINHO DO DINHEIRO PÚBLICO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3FBAC6-D3F7-5854-D5F6-C05A21871F68}"/>
              </a:ext>
            </a:extLst>
          </p:cNvPr>
          <p:cNvSpPr txBox="1"/>
          <p:nvPr/>
        </p:nvSpPr>
        <p:spPr>
          <a:xfrm>
            <a:off x="1371597" y="1872972"/>
            <a:ext cx="505777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onde vai exatamente o dinheiro dos nossos impostos?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Rastrear esse fluxo em sistemas governamentais complexos é uma tarefa difícil.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blockchain pode criar um rastro de auditoria totalmente transparente para os gastos públicos.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real pode ser representado como um token digital em uma rede do governo.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Seu caminho, desde a receita até o pagamento de um contrato, fica visível na corrente.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Cidadãos e órgãos de controle podem acompanhar as transações em tempo real.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dificulta enormemente os desvios e os atos de corrupção.</a:t>
            </a:r>
          </a:p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governo se torna auditável não por amostragem, mas por padrão.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5956A5-5F38-F6A1-B86A-1CD27C10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998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2E385-E13C-F7CF-113B-DEE853E62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0F43769B-AA1C-2607-3670-9D977DD8D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1" y="0"/>
            <a:ext cx="7003102" cy="9906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D5B994F-07B7-FE68-EA25-1564E1762EDF}"/>
              </a:ext>
            </a:extLst>
          </p:cNvPr>
          <p:cNvGrpSpPr/>
          <p:nvPr/>
        </p:nvGrpSpPr>
        <p:grpSpPr>
          <a:xfrm>
            <a:off x="1" y="2129820"/>
            <a:ext cx="6857999" cy="7031355"/>
            <a:chOff x="1" y="1257300"/>
            <a:chExt cx="6857999" cy="7031355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E0930096-3011-56E6-2AEE-7938D761B6E5}"/>
                </a:ext>
              </a:extLst>
            </p:cNvPr>
            <p:cNvSpPr txBox="1"/>
            <p:nvPr/>
          </p:nvSpPr>
          <p:spPr>
            <a:xfrm>
              <a:off x="1" y="5334000"/>
              <a:ext cx="6857999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b="1" dirty="0">
                  <a:ln>
                    <a:solidFill>
                      <a:srgbClr val="2D2F37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Além do Hype: </a:t>
              </a:r>
              <a:r>
                <a:rPr lang="pt-BR" sz="6000" b="1" dirty="0">
                  <a:ln>
                    <a:solidFill>
                      <a:srgbClr val="2D2F37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Desafios e oportunidades reais</a:t>
              </a:r>
              <a:endParaRPr lang="pt-BR" sz="2400" b="1" dirty="0">
                <a:ln>
                  <a:solidFill>
                    <a:srgbClr val="2D2F37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38C3906-FDED-823B-B808-55423BD1CBC7}"/>
                </a:ext>
              </a:extLst>
            </p:cNvPr>
            <p:cNvSpPr txBox="1"/>
            <p:nvPr/>
          </p:nvSpPr>
          <p:spPr>
            <a:xfrm>
              <a:off x="1" y="1257300"/>
              <a:ext cx="6857999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700" b="1" dirty="0">
                  <a:ln w="53975">
                    <a:solidFill>
                      <a:schemeClr val="bg1"/>
                    </a:solidFill>
                  </a:ln>
                  <a:noFill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05</a:t>
              </a:r>
              <a:endParaRPr lang="pt-BR" sz="7200" b="1" dirty="0">
                <a:ln w="53975">
                  <a:solidFill>
                    <a:schemeClr val="bg1"/>
                  </a:solidFill>
                </a:ln>
                <a:noFill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29C809-021F-6A23-FCC3-1907F6E5B9CE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0A0FFD7-0EAC-ED33-7787-470374CA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961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C292B-F29A-FFFC-54E1-2262F0FBC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D1FAA00A-5490-9462-C8F4-07A7F123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D8E278-5E06-A45C-18E9-642BDF1C76C8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MONTANHAS </a:t>
            </a:r>
          </a:p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ESCALAR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E5078B-DDC7-7C32-0B0C-E19610D37502}"/>
              </a:ext>
            </a:extLst>
          </p:cNvPr>
          <p:cNvSpPr txBox="1"/>
          <p:nvPr/>
        </p:nvSpPr>
        <p:spPr>
          <a:xfrm>
            <a:off x="1371597" y="1872972"/>
            <a:ext cx="5355774" cy="752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Nenhuma tecnologia revolucionária nasce pronta e perfeita.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blockchain também tem seus grandes desafios a superar.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primeiro é a </a:t>
            </a:r>
            <a:r>
              <a:rPr lang="pt-BR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Escalabilidade</a:t>
            </a:r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 desafio da velocidade.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Muitas redes ainda processam poucas transações por segundo, menos que um sistema de cartão de crédito.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segundo é a </a:t>
            </a:r>
            <a:r>
              <a:rPr lang="pt-BR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Regulamentação</a:t>
            </a:r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 desafio das regras do jogo.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Governos ao redor do mundo ainda estão definindo como lidar com essa inovação.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incerteza jurídica pode atrasar a adoção por grandes empresas.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terceiro é a </a:t>
            </a:r>
            <a:r>
              <a:rPr lang="pt-BR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Adoção</a:t>
            </a:r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 desafio do uso no dia a dia.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a maioria, usar blockchain ainda é complexo e pouco amigável.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tecnologia precisa se tornar invisível para o usuário, assim como a internet se tornou.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6B6747-82C5-4FB2-5125-EF377E89CC50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708947-24F2-0AFF-A404-E66F1E0D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96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48CB1-F5BB-6F0E-C37A-19D62B96C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D7100872-F237-0E71-DAA0-3DA7FF50C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1" y="0"/>
            <a:ext cx="7003102" cy="9906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929EF9-A855-07CD-8771-BDC5545FC6E4}"/>
              </a:ext>
            </a:extLst>
          </p:cNvPr>
          <p:cNvGrpSpPr/>
          <p:nvPr/>
        </p:nvGrpSpPr>
        <p:grpSpPr>
          <a:xfrm>
            <a:off x="1" y="2129820"/>
            <a:ext cx="6857999" cy="6200358"/>
            <a:chOff x="1" y="1257300"/>
            <a:chExt cx="6857999" cy="6200358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C70CE68A-237E-8660-5DF6-DDDEF1DFC7EB}"/>
                </a:ext>
              </a:extLst>
            </p:cNvPr>
            <p:cNvSpPr txBox="1"/>
            <p:nvPr/>
          </p:nvSpPr>
          <p:spPr>
            <a:xfrm>
              <a:off x="1" y="5334000"/>
              <a:ext cx="685799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b="1" dirty="0">
                  <a:ln>
                    <a:solidFill>
                      <a:srgbClr val="2D2F37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 próxima camada da internet</a:t>
              </a:r>
              <a:endParaRPr lang="pt-BR" sz="2400" b="1" dirty="0">
                <a:ln>
                  <a:solidFill>
                    <a:srgbClr val="2D2F37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36C2C5B-867B-72C6-8369-DDA897B4FE35}"/>
                </a:ext>
              </a:extLst>
            </p:cNvPr>
            <p:cNvSpPr txBox="1"/>
            <p:nvPr/>
          </p:nvSpPr>
          <p:spPr>
            <a:xfrm>
              <a:off x="1" y="1257300"/>
              <a:ext cx="6857999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700" b="1" dirty="0">
                  <a:ln w="53975">
                    <a:solidFill>
                      <a:schemeClr val="bg1"/>
                    </a:solidFill>
                  </a:ln>
                  <a:noFill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lang="pt-BR" sz="7200" b="1" dirty="0">
                <a:ln w="53975">
                  <a:solidFill>
                    <a:schemeClr val="bg1"/>
                  </a:solidFill>
                </a:ln>
                <a:noFill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991605B8-0D40-B7EC-8A0F-F12BFCF4CA17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D7B43E6-4493-533E-F547-A4871AE0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81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99150-D69E-B9C0-0733-E3753FFE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9F3EE082-E17E-51FE-58E3-28BC4F0B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BABE18-D06B-D0E2-687B-644A02F367EB}"/>
              </a:ext>
            </a:extLst>
          </p:cNvPr>
          <p:cNvSpPr txBox="1"/>
          <p:nvPr/>
        </p:nvSpPr>
        <p:spPr>
          <a:xfrm>
            <a:off x="1371599" y="457200"/>
            <a:ext cx="50577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QUANDO A BLOCKCHAIN FAZ SENTIDO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26166B-6080-8376-7ADC-2B9DE6D46A67}"/>
              </a:ext>
            </a:extLst>
          </p:cNvPr>
          <p:cNvSpPr txBox="1"/>
          <p:nvPr/>
        </p:nvSpPr>
        <p:spPr>
          <a:xfrm>
            <a:off x="1371597" y="1872972"/>
            <a:ext cx="5057777" cy="752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blockchain não é a solução para todos os problemas do mundo.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saber se ela serve para o seu projeto, faça três perguntas simples.</a:t>
            </a:r>
          </a:p>
          <a:p>
            <a:r>
              <a:rPr lang="pt-BR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Primeira</a:t>
            </a:r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meu problema envolve várias pessoas ou empresas que não confiam umas nas outras?</a:t>
            </a:r>
          </a:p>
          <a:p>
            <a:r>
              <a:rPr lang="pt-BR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Segunda</a:t>
            </a:r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eu preciso de um registro de dados que seja permanente e auditável por todos?</a:t>
            </a:r>
          </a:p>
          <a:p>
            <a:r>
              <a:rPr lang="pt-BR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Terceira</a:t>
            </a:r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remover um intermediário central traria mais eficiência ou reduziria custos?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você respondeu "sim" para a maioria delas, você tem um forte candidato.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um bom e velho banco de dados resolve seu problema, use o banco de dados.</a:t>
            </a:r>
          </a:p>
          <a:p>
            <a:r>
              <a:rPr lang="pt-BR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oportunidade real está onde a falta de confiança hoje gera lentidão, custo e opacidade.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21B53B-6313-C767-EA15-482F4F2CD89D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06EB3B-EFC5-9B29-A0C1-CF992736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821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720B-2815-3EE6-48F7-14138982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D45DC7A9-02ED-5843-AA54-DEC70848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5F0D3E5-B0DB-26DA-A19C-20427D834D54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ARQUITETO DA NOVA ECONOMIA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C1A5D5-FF36-BC82-B97C-0FF6CE19855E}"/>
              </a:ext>
            </a:extLst>
          </p:cNvPr>
          <p:cNvSpPr txBox="1"/>
          <p:nvPr/>
        </p:nvSpPr>
        <p:spPr>
          <a:xfrm>
            <a:off x="1371597" y="1872972"/>
            <a:ext cx="5246917" cy="752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futuro da blockchain precisará de muito mais do que apenas programadores.</a:t>
            </a:r>
          </a:p>
          <a:p>
            <a:r>
              <a:rPr lang="pt-BR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Advogados</a:t>
            </a:r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precisarão entender como criar contratos inteligentes com validade legal.</a:t>
            </a:r>
          </a:p>
          <a:p>
            <a:r>
              <a:rPr lang="pt-BR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Gerentes de produto </a:t>
            </a:r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terão que desenhar novos modelos de negócios descentralizados.</a:t>
            </a:r>
          </a:p>
          <a:p>
            <a:r>
              <a:rPr lang="pt-BR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Especialistas em finanças e logística </a:t>
            </a:r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vão conectar a tecnologia aos problemas reais.</a:t>
            </a:r>
          </a:p>
          <a:p>
            <a:r>
              <a:rPr lang="pt-BR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principal habilidade não será técnica, mas sim a capacidade de pensar em sistemas.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Será preciso entender de negócios, tecnologia e do impacto nas pessoas ao mesmo tempo.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curiosidade e a vontade de aprender constantemente serão seus maiores diferenciais.</a:t>
            </a:r>
          </a:p>
          <a:p>
            <a:r>
              <a:rPr lang="pt-BR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revolução está apenas no começo, e há espaço para todos que querem construir.</a:t>
            </a:r>
            <a:endParaRPr lang="pt-BR" sz="2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B934E1-7E5D-A04D-9A35-4981ACF92D91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B2B661-9438-4B67-C31F-CE72B4B6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44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97CFC-C06C-C185-CD1F-5193F2D6E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4FDD803E-2518-E469-D296-C317070E2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1" y="0"/>
            <a:ext cx="7003102" cy="9906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F7394354-8A00-CD4A-D4D0-C3DD59A2EF94}"/>
              </a:ext>
            </a:extLst>
          </p:cNvPr>
          <p:cNvGrpSpPr/>
          <p:nvPr/>
        </p:nvGrpSpPr>
        <p:grpSpPr>
          <a:xfrm>
            <a:off x="1" y="2129820"/>
            <a:ext cx="6857999" cy="7216021"/>
            <a:chOff x="1" y="1257300"/>
            <a:chExt cx="6857999" cy="7216021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602D4A8E-E7CF-C81F-3C39-36E1A872F9CB}"/>
                </a:ext>
              </a:extLst>
            </p:cNvPr>
            <p:cNvSpPr txBox="1"/>
            <p:nvPr/>
          </p:nvSpPr>
          <p:spPr>
            <a:xfrm>
              <a:off x="1" y="5334000"/>
              <a:ext cx="685799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b="1" dirty="0">
                  <a:ln>
                    <a:solidFill>
                      <a:srgbClr val="2D2F37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Conclusão: construindo o seu próximo bloco</a:t>
              </a:r>
              <a:endParaRPr lang="pt-BR" sz="2400" b="1" dirty="0">
                <a:ln>
                  <a:solidFill>
                    <a:srgbClr val="2D2F37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FFA5762-4F40-CD7F-7E15-C9A004CF8F70}"/>
                </a:ext>
              </a:extLst>
            </p:cNvPr>
            <p:cNvSpPr txBox="1"/>
            <p:nvPr/>
          </p:nvSpPr>
          <p:spPr>
            <a:xfrm>
              <a:off x="1" y="1257300"/>
              <a:ext cx="6857999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700" b="1" dirty="0">
                  <a:ln w="53975">
                    <a:solidFill>
                      <a:schemeClr val="bg1"/>
                    </a:solidFill>
                  </a:ln>
                  <a:noFill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06</a:t>
              </a:r>
              <a:endParaRPr lang="pt-BR" sz="7200" b="1" dirty="0">
                <a:ln w="53975">
                  <a:solidFill>
                    <a:schemeClr val="bg1"/>
                  </a:solidFill>
                </a:ln>
                <a:noFill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A473BC14-E405-7DC7-F557-8226AF36C283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A46CD8A-F3B4-932D-8F3F-CCFC200F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25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FD460-9634-25A2-EB18-A2AD40E0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8ADC7C48-A357-8274-A45A-3A856526E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D208383-8680-103A-84ED-24D08314F42C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JORNADA </a:t>
            </a:r>
          </a:p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FIZEMOS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0ECE88-ED69-1A96-C342-CE79A6D821DC}"/>
              </a:ext>
            </a:extLst>
          </p:cNvPr>
          <p:cNvSpPr txBox="1"/>
          <p:nvPr/>
        </p:nvSpPr>
        <p:spPr>
          <a:xfrm>
            <a:off x="1371597" y="1872972"/>
            <a:ext cx="505777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Nós começamos esta jornada desvendando um conceito que para muitos parece um enigma.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Entendemos o que é um bloco, como a corrente os conecta e por que a rede é tão segura.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Depois, vimos essa tecnologia sair da teoria e ganhar vida em aplicações práticas.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Exploramos como ela pode garantir a origem de um produto e transformar governos inteiros.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fim, encaramos os desafios de frente e as oportunidades que eles representam.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Agora, a palavra "blockchain" não é mais um mistério, mas sim uma ferramenta em seu arsenal.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F7DCBC-034B-DA5D-0377-E001B9D83B78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DC5D23-6B3B-67EF-BE6E-4F97FE45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204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B7C59-7398-B2D9-416D-17A8AE60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988CA622-FCF7-7A74-88F9-1B9C3CAC5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3139CEE-EA7B-04FB-2A57-7C3A243049F9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FERRAMENTA, </a:t>
            </a:r>
          </a:p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 A MÁGICA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D8C7A09-F002-E672-2F46-34156D8B89C9}"/>
              </a:ext>
            </a:extLst>
          </p:cNvPr>
          <p:cNvSpPr txBox="1"/>
          <p:nvPr/>
        </p:nvSpPr>
        <p:spPr>
          <a:xfrm>
            <a:off x="1371597" y="1872972"/>
            <a:ext cx="505777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 fundamental entender que 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blockchain não é a solução mágica para todos os problemas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Pense nela como uma ferramenta poderosa em uma caixa de ferramentas bem equipada.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Usada para a tarefa certa, ela constrói estruturas incrivelmente fortes.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tarefa certa é 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necessidade de confiança, transparência e eficiência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Sua verdadeira promessa é nos dar a capacidade de construir sistemas mais justos.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um futuro onde a colaboração não dependa da confiança cega, mas da verdade verificável por todos.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EDDCAE2-8ED5-D3B8-AA35-A9EEB4EE9F77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12BB87-9CA6-5D72-8C62-14CF0495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692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1A31E-A979-62DE-6AF5-2135A2E25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E7DF4621-B89E-DB56-FBD7-25E253BF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C0A7548-ACB8-12D2-C965-B262C10D4C2C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O SEU PRÓXIMO BLOCO?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077B8B-0957-5539-490A-E473E142A420}"/>
              </a:ext>
            </a:extLst>
          </p:cNvPr>
          <p:cNvSpPr txBox="1"/>
          <p:nvPr/>
        </p:nvSpPr>
        <p:spPr>
          <a:xfrm>
            <a:off x="1371597" y="1872972"/>
            <a:ext cx="5232403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conhecimento que você adquiriu neste guia é apenas o primeiro passo.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ecossistema da blockchain evolui em uma velocidade impressionante.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Comece a seguir projetos e notícias de fontes confiáveis sobre o tema.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Participe de comunidades online e eventos para ouvir outras vozes e aprender mais.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Experimente usar uma carteira digital para sentir a experiência na prática.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Questione, investigue e identifique problemas ao seu redor que essa tecnologia poderia resolver.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futuro não está esperando para acontecer, ele está sendo construído agora.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pergunta final é: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será o próximo bloco que você ajudará a construir?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8D6AB2-D7DE-CDBA-7C97-8728E717D664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3EDC3F-12B9-CA8D-7F6B-8540BE2AE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16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CB2DF-5337-5CE0-6261-7D5F3DA46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comida, vidro&#10;&#10;O conteúdo gerado por IA pode estar incorreto.">
            <a:extLst>
              <a:ext uri="{FF2B5EF4-FFF2-40B4-BE49-F238E27FC236}">
                <a16:creationId xmlns:a16="http://schemas.microsoft.com/office/drawing/2014/main" id="{3A25C747-4B44-1231-7053-CEEA0AA8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59" y="3294578"/>
            <a:ext cx="4283224" cy="6058690"/>
          </a:xfrm>
          <a:prstGeom prst="rect">
            <a:avLst/>
          </a:prstGeom>
        </p:spPr>
      </p:pic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1BB9B7DF-5393-4722-5D1F-C148C72D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958125" y="-9479656"/>
            <a:ext cx="9481122" cy="134112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C4C401C-6638-A7F5-9E25-AF099C4F22C5}"/>
              </a:ext>
            </a:extLst>
          </p:cNvPr>
          <p:cNvSpPr txBox="1"/>
          <p:nvPr/>
        </p:nvSpPr>
        <p:spPr>
          <a:xfrm>
            <a:off x="0" y="1373568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Obrigado por ler até aqui!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F5FCB4-80CB-CF0E-9A3F-BACB4B53AD0B}"/>
              </a:ext>
            </a:extLst>
          </p:cNvPr>
          <p:cNvSpPr txBox="1"/>
          <p:nvPr/>
        </p:nvSpPr>
        <p:spPr>
          <a:xfrm>
            <a:off x="0" y="2045859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e-book foi gerado por IA, 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diagramado por humano.</a:t>
            </a:r>
          </a:p>
          <a:p>
            <a:pPr algn="ctr"/>
            <a:endParaRPr lang="pt-B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passo a passo se encontra no meu Github:</a:t>
            </a:r>
            <a:endParaRPr lang="pt-BR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72855B-2A7F-CBBF-E6B8-73D3BEC0185E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E6FA8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45A569-C48C-37B1-65F0-2F70B0C6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26</a:t>
            </a:fld>
            <a:endParaRPr lang="pt-BR"/>
          </a:p>
        </p:txBody>
      </p:sp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C001F55B-B11B-6140-ED19-ED8F45630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188" y="3369298"/>
            <a:ext cx="1705213" cy="1343212"/>
          </a:xfrm>
          <a:prstGeom prst="rect">
            <a:avLst/>
          </a:prstGeom>
        </p:spPr>
      </p:pic>
      <p:sp>
        <p:nvSpPr>
          <p:cNvPr id="10" name="CaixaDeTexto 9">
            <a:hlinkClick r:id="rId4"/>
            <a:extLst>
              <a:ext uri="{FF2B5EF4-FFF2-40B4-BE49-F238E27FC236}">
                <a16:creationId xmlns:a16="http://schemas.microsoft.com/office/drawing/2014/main" id="{DEC11FBB-3286-A6BF-208D-0DE258F80DE2}"/>
              </a:ext>
            </a:extLst>
          </p:cNvPr>
          <p:cNvSpPr txBox="1"/>
          <p:nvPr/>
        </p:nvSpPr>
        <p:spPr>
          <a:xfrm>
            <a:off x="-6914" y="4615107"/>
            <a:ext cx="6864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sng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https://github.com/grossitech/ebook-generated-by-ia-project</a:t>
            </a:r>
            <a:endParaRPr lang="pt-BR" sz="1400" b="1" u="sng" dirty="0">
              <a:solidFill>
                <a:srgbClr val="0E6FA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0CF081B-FEAC-27F7-0A90-3BB7B008E0CB}"/>
              </a:ext>
            </a:extLst>
          </p:cNvPr>
          <p:cNvSpPr txBox="1"/>
          <p:nvPr/>
        </p:nvSpPr>
        <p:spPr>
          <a:xfrm>
            <a:off x="0" y="7860141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conteúdo foi gerado com fins didáticos de construção, </a:t>
            </a:r>
          </a:p>
          <a:p>
            <a:pPr algn="ctr"/>
            <a:r>
              <a:rPr lang="pt-BR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 foi realizada uma validação cuidadosa humana no conteúdo e pode conter erros gerados por uma IA.</a:t>
            </a:r>
            <a:endParaRPr lang="pt-BR" sz="2000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46402FE-F591-0B15-D1FA-BA0319EB7839}"/>
              </a:ext>
            </a:extLst>
          </p:cNvPr>
          <p:cNvSpPr txBox="1"/>
          <p:nvPr/>
        </p:nvSpPr>
        <p:spPr>
          <a:xfrm>
            <a:off x="-76008" y="9023613"/>
            <a:ext cx="7003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0E6FA8"/>
                </a:solidFill>
              </a:rPr>
              <a:t>Julho/2025</a:t>
            </a:r>
          </a:p>
        </p:txBody>
      </p:sp>
    </p:spTree>
    <p:extLst>
      <p:ext uri="{BB962C8B-B14F-4D97-AF65-F5344CB8AC3E}">
        <p14:creationId xmlns:p14="http://schemas.microsoft.com/office/powerpoint/2010/main" val="165034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154C7-19EF-1C8A-957C-7AD3766F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33ADB631-3746-3AAE-5A88-63C6CEF1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771A44-699A-F775-E8B1-F5D8EF61EC14}"/>
              </a:ext>
            </a:extLst>
          </p:cNvPr>
          <p:cNvSpPr txBox="1"/>
          <p:nvPr/>
        </p:nvSpPr>
        <p:spPr>
          <a:xfrm>
            <a:off x="1371599" y="457200"/>
            <a:ext cx="5057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PARADOXO DIGITAL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1A7A80B-BA29-BDA3-19EB-5E74270DD23E}"/>
              </a:ext>
            </a:extLst>
          </p:cNvPr>
          <p:cNvSpPr txBox="1"/>
          <p:nvPr/>
        </p:nvSpPr>
        <p:spPr>
          <a:xfrm>
            <a:off x="1371597" y="1872972"/>
            <a:ext cx="505777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Você já parou para pensar em quem realmente confia ao usar a internet?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vez que você faz uma compra, usa uma rede social ou acessa seu banco, você entrega seus dados a uma empresa.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Você confia que ela irá proteger suas informações, que o sistema não terá falhas e que ninguém irá manipular os registros.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Vivemos em um mundo digital baseado na confiança cega em intermediários.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Entregamos a chave do cofre e torcemos para que tudo corra bem. </a:t>
            </a:r>
          </a:p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é o grande paradoxo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 era da informação ainda depende de um modelo de confiança frágil e centralizado.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8E11B1-652E-5067-FEF2-1BDEA39DA886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F53357-535B-4E2F-C050-95EAEEC3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39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E2C33-CF32-E43D-5079-42DB0B25D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8610162-1D81-5890-AC50-B1A33F2B4BD2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93EB3D75-12C9-7B7B-D147-C6B96BD9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408574-90B3-EF47-84E2-A8DFA965260E}"/>
              </a:ext>
            </a:extLst>
          </p:cNvPr>
          <p:cNvSpPr txBox="1"/>
          <p:nvPr/>
        </p:nvSpPr>
        <p:spPr>
          <a:xfrm>
            <a:off x="1371599" y="457200"/>
            <a:ext cx="50577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TECNOLOGIA DA VERDADE COMPARTILHADA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FD4C04-EBF3-1630-8B49-C12EEF864A6D}"/>
              </a:ext>
            </a:extLst>
          </p:cNvPr>
          <p:cNvSpPr txBox="1"/>
          <p:nvPr/>
        </p:nvSpPr>
        <p:spPr>
          <a:xfrm>
            <a:off x="1371597" y="1872972"/>
            <a:ext cx="505777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Agora, imagine uma forma diferente de fazer as coisas.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se, em vez de confiar em uma única empresa, pudéssemos confiar em um sistema transparente e verificável por todos?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 exatamente isso que a blockchain faz.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Esqueça as criptomoedas por um instante e pense nela como um livro de registros digital, público e inviolável.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nova informação é um "bloco" que se conecta ao anterior, formando uma "corrente".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 vez que um bloco é adicionado, ele não pode mais ser alterado ou removido.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a parte mais importante: todos na rede têm uma cópia desse livro.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 é uma tecnologia sobre moedas, é uma tecnologia fundamental para criar confiança.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B915E6-E28D-EA36-CD96-EFC60D81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90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A5E7A-9FCC-9FF0-FC82-5B11AFB62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586DF5F5-FD4F-C8D7-FD55-29FF70FA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FE3C899-9BE2-2067-0E30-679330C777BF}"/>
              </a:ext>
            </a:extLst>
          </p:cNvPr>
          <p:cNvSpPr txBox="1"/>
          <p:nvPr/>
        </p:nvSpPr>
        <p:spPr>
          <a:xfrm>
            <a:off x="1371599" y="457200"/>
            <a:ext cx="5057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QUE VOCÊ TEM EM MÃOS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C558FF-1981-2351-F21D-98F7AA154684}"/>
              </a:ext>
            </a:extLst>
          </p:cNvPr>
          <p:cNvSpPr txBox="1"/>
          <p:nvPr/>
        </p:nvSpPr>
        <p:spPr>
          <a:xfrm>
            <a:off x="1371597" y="1872972"/>
            <a:ext cx="505777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e-book não é um manual técnico cheio de códigos e jargões.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é um guia rápido e prático, feito para ser lido de forma objetiva.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Nos próximos capítulos, você não vai apenas entender o que é a blockchain, mas vai descobrir como ela já está sendo usada para reinventar indústrias inteiras.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Vamos explorar, de forma direta, como essa tecnologia está transformando o futuro dos governos, das finanças e dos negócios.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Prepare-se para entender a verdadeira revolução que acontece silenciosamente, bloco por bloco.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83D9A5-49DB-25E5-0947-E7F54CE6C69B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A8DFD3-8C30-6EDE-CA3C-4BC98350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69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6F052-2158-40F4-A1B1-600FB65A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47120321-83DA-5C27-DDFB-86E9A521D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1" y="0"/>
            <a:ext cx="7003102" cy="9906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2BF23A6C-C6BD-AA02-7A8C-E7F80FE9575D}"/>
              </a:ext>
            </a:extLst>
          </p:cNvPr>
          <p:cNvGrpSpPr/>
          <p:nvPr/>
        </p:nvGrpSpPr>
        <p:grpSpPr>
          <a:xfrm>
            <a:off x="1" y="2129820"/>
            <a:ext cx="6857999" cy="7216021"/>
            <a:chOff x="1" y="1257300"/>
            <a:chExt cx="6857999" cy="7216021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8DC7DDB7-48E6-25ED-D1EE-80A7F7BCF2D5}"/>
                </a:ext>
              </a:extLst>
            </p:cNvPr>
            <p:cNvSpPr txBox="1"/>
            <p:nvPr/>
          </p:nvSpPr>
          <p:spPr>
            <a:xfrm>
              <a:off x="1" y="5334000"/>
              <a:ext cx="685799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600" b="1" dirty="0">
                  <a:ln>
                    <a:solidFill>
                      <a:srgbClr val="2D2F37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Desvendando a Blockchain em</a:t>
              </a:r>
            </a:p>
            <a:p>
              <a:pPr algn="ctr"/>
              <a:r>
                <a:rPr lang="pt-BR" sz="6600" b="1" dirty="0">
                  <a:ln>
                    <a:solidFill>
                      <a:srgbClr val="2D2F37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 minutos</a:t>
              </a:r>
              <a:endParaRPr lang="pt-BR" sz="2400" b="1" dirty="0">
                <a:ln>
                  <a:solidFill>
                    <a:srgbClr val="2D2F37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B50F665-4C83-8FBC-1400-A6A89E0AB0E6}"/>
                </a:ext>
              </a:extLst>
            </p:cNvPr>
            <p:cNvSpPr txBox="1"/>
            <p:nvPr/>
          </p:nvSpPr>
          <p:spPr>
            <a:xfrm>
              <a:off x="1" y="1257300"/>
              <a:ext cx="6857999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700" b="1" dirty="0">
                  <a:ln w="53975">
                    <a:solidFill>
                      <a:schemeClr val="bg1"/>
                    </a:solidFill>
                  </a:ln>
                  <a:noFill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02</a:t>
              </a:r>
              <a:endParaRPr lang="pt-BR" sz="7200" b="1" dirty="0">
                <a:ln w="53975">
                  <a:solidFill>
                    <a:schemeClr val="bg1"/>
                  </a:solidFill>
                </a:ln>
                <a:noFill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9106B1-2283-972D-A06B-F2E7344AF7EB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2D4883E-074C-E246-4693-60BD3013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21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67E1D-F6BF-110C-480D-B9C405612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52C9916A-071A-D0D0-46CE-FB5EDEB0C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C3AB364-92A9-2D17-C615-01B24312A03A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PÁGINA DO LIVRO DIGITAL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6D7CBA8-2E22-3A42-2B5F-876C42B6F844}"/>
              </a:ext>
            </a:extLst>
          </p:cNvPr>
          <p:cNvSpPr txBox="1"/>
          <p:nvPr/>
        </p:nvSpPr>
        <p:spPr>
          <a:xfrm>
            <a:off x="1371597" y="1872972"/>
            <a:ext cx="50577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Imagine que João envia dinheiro para Maria.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transação, junto com várias outras, é registrada em uma lista.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Quando essa lista atinge um certo tamanho, ela é validada e selada.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lista selada de informações se torna um "bloco".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Pense no bloco como uma página de um livro de contabilidade digital.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 vez que a página é preenchida e carimbada, seu conteúdo não pode ser alterado.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CDF648-AE2B-0557-5AAB-8941BA8B60DA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C73586-A688-6E1A-A427-A250CBBA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093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0537-78B4-8924-002E-6CDE70FA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7F06DC39-FB4F-BAD0-5542-665D8E28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A6A0FD-64A4-7ACF-9191-2E863E75C76D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ELOS DE CONFIANÇA INQUEBRÁVEIS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5F800E-8483-512A-ECDF-FA7E74C2B6CC}"/>
              </a:ext>
            </a:extLst>
          </p:cNvPr>
          <p:cNvSpPr txBox="1"/>
          <p:nvPr/>
        </p:nvSpPr>
        <p:spPr>
          <a:xfrm>
            <a:off x="1371597" y="1872972"/>
            <a:ext cx="505777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que acontece quando uma nova página, um novo bloco, é criado?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não é simplesmente arquivado ao lado do antigo.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novo bloco é conectado ao bloco anterior através de uma assinatura digital única.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assinatura funciona como uma cola criptográfica, prendendo um bloco ao outro.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os organiza em uma ordem cronológica exata e permanente.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 essa conexão que forma a "corrente", a famosa blockchain.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Alterar a informação em um bloco antigo exigiria quebrar toda a corrente, o que é praticamente impossível.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B33E7C-E6F0-A959-820D-AB572B26B570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1F6512-8360-C9C2-0ECF-24A1FFB3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22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A9F43-BB10-81FF-CB44-18CBCD5E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380ABD8-5F79-9B89-6953-C25BAEC2C57A}"/>
              </a:ext>
            </a:extLst>
          </p:cNvPr>
          <p:cNvSpPr txBox="1"/>
          <p:nvPr/>
        </p:nvSpPr>
        <p:spPr>
          <a:xfrm>
            <a:off x="-72550" y="9260114"/>
            <a:ext cx="700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Bloco por Bloco – Lucano Grossi</a:t>
            </a:r>
          </a:p>
        </p:txBody>
      </p:sp>
      <p:pic>
        <p:nvPicPr>
          <p:cNvPr id="8" name="Imagem 7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3DEC2240-F995-2D78-108F-3BC5C287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6858000" cy="97007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DEABE15-A8DA-8F7D-F697-C06EFA6F1B77}"/>
              </a:ext>
            </a:extLst>
          </p:cNvPr>
          <p:cNvSpPr txBox="1"/>
          <p:nvPr/>
        </p:nvSpPr>
        <p:spPr>
          <a:xfrm>
            <a:off x="1371599" y="457200"/>
            <a:ext cx="5057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E6FA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LIVRO COPIADO MIL VEZES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772C54-FC96-A12A-6A32-D59515ED56D6}"/>
              </a:ext>
            </a:extLst>
          </p:cNvPr>
          <p:cNvSpPr txBox="1"/>
          <p:nvPr/>
        </p:nvSpPr>
        <p:spPr>
          <a:xfrm>
            <a:off x="1371597" y="1872972"/>
            <a:ext cx="505777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 quem é o dono desse livro de registros tão importante?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um sistema tradicional, um único banco ou empresa o guardaria em um servidor central.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 blockchain, não existe um único dono ou um servidor central.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vez disso, milhares de computadores ao redor do mundo mantêm uma cópia idêntica do livro.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é a rede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descentralizada.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um fraudador alterar uma transação, ele precisaria atacar e modificar a maioria dessas cópias ao mesmo tempo.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torna a rede extremamente segura e resistente a ataques, falhas ou censura.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 a combinação do bloco, da corrente e da rede que cria um sistema de confiança sem precedentes.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3C36A8-21CC-65E2-D774-A7571019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30F3A-484F-4192-AB8A-7F508858492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0217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2384</Words>
  <Application>Microsoft Office PowerPoint</Application>
  <PresentationFormat>Papel A4 (210 x 297 mm)</PresentationFormat>
  <Paragraphs>232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8BIT WONDER</vt:lpstr>
      <vt:lpstr>ADLaM Display</vt:lpstr>
      <vt:lpstr>Amasis MT Pro Black</vt:lpstr>
      <vt:lpstr>Aptos</vt:lpstr>
      <vt:lpstr>Aptos Display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Bloco por Bloco - O Código que Reinventa Indústrias</dc:title>
  <dc:creator>Luciano Grossi</dc:creator>
  <cp:lastModifiedBy>Luciano Estolano Godoi Grossi (SGI)</cp:lastModifiedBy>
  <cp:revision>5</cp:revision>
  <dcterms:created xsi:type="dcterms:W3CDTF">2025-07-28T21:53:33Z</dcterms:created>
  <dcterms:modified xsi:type="dcterms:W3CDTF">2025-07-29T00:25:24Z</dcterms:modified>
</cp:coreProperties>
</file>